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64" r:id="rId3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‹N°›</a:t>
            </a:fld>
            <a:endParaRPr lang="fr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‹N°›</a:t>
            </a:fld>
            <a:endParaRPr lang="fr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‹N°›</a:t>
            </a:fld>
            <a:endParaRPr lang="fr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‹N°›</a:t>
            </a:fld>
            <a:endParaRPr lang="fr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dk2"/>
                </a:solidFill>
              </a:rPr>
              <a:t>‹N°›</a:t>
            </a:fld>
            <a:endParaRPr lang="fr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fr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‹N°›</a:t>
            </a:fld>
            <a:endParaRPr lang="fr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dirty="0"/>
              <a:t>Apprentissage par </a:t>
            </a:r>
            <a:r>
              <a:rPr lang="fr" dirty="0" smtClean="0"/>
              <a:t>renforcement avec répétition d’expériences</a:t>
            </a:r>
            <a:endParaRPr lang="fr" dirty="0"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Paul Ecoffet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fr"/>
              <a:t>Soutenance de ministage M1 — Cogmaster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17/06/2016</a:t>
            </a:r>
          </a:p>
        </p:txBody>
      </p:sp>
      <p:sp>
        <p:nvSpPr>
          <p:cNvPr id="87" name="Shape 87"/>
          <p:cNvSpPr/>
          <p:nvPr/>
        </p:nvSpPr>
        <p:spPr>
          <a:xfrm>
            <a:off x="50" y="4464175"/>
            <a:ext cx="9144000" cy="67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99" y="4499674"/>
            <a:ext cx="654850" cy="60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3866" y="4499674"/>
            <a:ext cx="804217" cy="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Linear Dyna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Idée : Choisir les bons états à générer pour accélérer la convergence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Choisir éléments déjà visités avec une erreur de prédiction forte très efficace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→ Créer une liste des états visités et on les trie par erreur de prédiction </a:t>
            </a:r>
            <a:r>
              <a:rPr lang="fr">
                <a:latin typeface="Arial"/>
                <a:ea typeface="Arial"/>
                <a:cs typeface="Arial"/>
                <a:sym typeface="Arial"/>
              </a:rPr>
              <a:t>δ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4852350" y="4819775"/>
            <a:ext cx="3980100" cy="23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Van Seijen &amp; Sutton, 2015 ; Sutton et al., 2012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Linear Dyna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Lors du replay: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→ Sélection de l’état avec la plus forte erreur et mise à jour de ses voisins à l’aide du modèle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→ On ajoute à la liste chaque voisin</a:t>
            </a:r>
            <a:br>
              <a:rPr lang="fr"/>
            </a:br>
            <a:r>
              <a:rPr lang="fr"/>
              <a:t>   avec pour priorité l’erreur de prédiction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4852350" y="4819775"/>
            <a:ext cx="3980100" cy="23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Van Seijen &amp; Sutton, 2015 ; Sutton et al., 2012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350" y="2316200"/>
            <a:ext cx="1485199" cy="205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Linear Dyna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Shape 20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29875"/>
                <a:ext cx="8520600" cy="33390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fr" dirty="0"/>
                  <a:t>Lors du replay: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fr" dirty="0"/>
                  <a:t>→ Sélection de l’état avec la plus forte erreur et mise à jour de ses voisins à l’aide du modèle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fr" dirty="0"/>
                  <a:t>→ </a:t>
                </a:r>
                <a:r>
                  <a:rPr lang="fr" dirty="0" smtClean="0"/>
                  <a:t>Ajout à </a:t>
                </a:r>
                <a:r>
                  <a:rPr lang="fr" dirty="0"/>
                  <a:t>la liste chaque voisin</a:t>
                </a:r>
                <a:br>
                  <a:rPr lang="fr" dirty="0"/>
                </a:br>
                <a:r>
                  <a:rPr lang="fr" dirty="0"/>
                  <a:t>   avec pour priorité l’erreur de prédiction</a:t>
                </a:r>
              </a:p>
              <a:p>
                <a:pPr lvl="0">
                  <a:spcBef>
                    <a:spcPts val="0"/>
                  </a:spcBef>
                  <a:buNone/>
                </a:pPr>
                <a:r>
                  <a:rPr lang="fr" dirty="0"/>
                  <a:t>→ </a:t>
                </a:r>
                <a:r>
                  <a:rPr lang="fr" dirty="0" smtClean="0"/>
                  <a:t>Répétition</a:t>
                </a:r>
                <a:endParaRPr lang="fr" dirty="0"/>
              </a:p>
              <a:p>
                <a:pPr lvl="0" rtl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fr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fr" dirty="0"/>
                  <a:t> interprété comme surprise et corrélé</a:t>
                </a:r>
                <a:br>
                  <a:rPr lang="fr" dirty="0"/>
                </a:br>
                <a:r>
                  <a:rPr lang="fr" dirty="0"/>
                  <a:t>   à dopamine dans la littérature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204" name="Shape 20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29875"/>
                <a:ext cx="8520600" cy="3339000"/>
              </a:xfrm>
              <a:prstGeom prst="rect">
                <a:avLst/>
              </a:prstGeom>
              <a:blipFill>
                <a:blip r:embed="rId3"/>
                <a:stretch>
                  <a:fillRect l="-572" r="-1144" b="-62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Shape 205"/>
          <p:cNvSpPr txBox="1"/>
          <p:nvPr/>
        </p:nvSpPr>
        <p:spPr>
          <a:xfrm>
            <a:off x="4852350" y="4819775"/>
            <a:ext cx="3980100" cy="23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Van Seijen &amp; Sutton, 2015 ; Sutton et al., 2012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350" y="2316200"/>
            <a:ext cx="1485199" cy="2052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Expérience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dirty="0"/>
              <a:t>Simulation de l’expérience de Gupta à l’aide d’un Linear Dyna avec Replay (MG Prioritized Sweeping)</a:t>
            </a:r>
          </a:p>
          <a:p>
            <a:pPr lvl="0" rtl="0">
              <a:spcBef>
                <a:spcPts val="0"/>
              </a:spcBef>
              <a:buNone/>
            </a:pPr>
            <a:r>
              <a:rPr lang="fr" b="1" dirty="0"/>
              <a:t>Hypothèse :</a:t>
            </a:r>
          </a:p>
          <a:p>
            <a:pPr lvl="0">
              <a:spcBef>
                <a:spcPts val="0"/>
              </a:spcBef>
              <a:buNone/>
            </a:pPr>
            <a:r>
              <a:rPr lang="fr" dirty="0"/>
              <a:t>Les replays générés par l’exécution de Linear Dyna vont former des séquences et elles seront comparables au séquences de replay observées par Gupta et al.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fr" dirty="0"/>
              <a:t>→ Proposer nouvelles prédictions pour tester </a:t>
            </a:r>
            <a:r>
              <a:rPr lang="fr" dirty="0" smtClean="0"/>
              <a:t>robustesse</a:t>
            </a:r>
            <a:br>
              <a:rPr lang="fr" dirty="0" smtClean="0"/>
            </a:br>
            <a:r>
              <a:rPr lang="fr" dirty="0" smtClean="0"/>
              <a:t>du </a:t>
            </a:r>
            <a:r>
              <a:rPr lang="fr" dirty="0"/>
              <a:t>modèle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Expérience</a:t>
            </a: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950" y="1226925"/>
            <a:ext cx="5537948" cy="337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52275"/>
            <a:ext cx="3631875" cy="29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dirty="0"/>
              <a:t>Expérience</a:t>
            </a:r>
          </a:p>
        </p:txBody>
      </p:sp>
      <p:pic>
        <p:nvPicPr>
          <p:cNvPr id="3" name="replay_left_trunca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300" t="14441" r="7923" b="16221"/>
          <a:stretch>
            <a:fillRect/>
          </a:stretch>
        </p:blipFill>
        <p:spPr>
          <a:xfrm>
            <a:off x="1701033" y="1017800"/>
            <a:ext cx="5741934" cy="3564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Résultats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450" y="1073525"/>
            <a:ext cx="6371075" cy="348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2995525" y="4438300"/>
            <a:ext cx="3629700" cy="34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Fonction de valeur par état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2995525" y="4781200"/>
            <a:ext cx="3985500" cy="2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bleu : valeur haute comparé à l’ensemble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Résultats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949" y="1268999"/>
            <a:ext cx="5770099" cy="343712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2859675" y="3613450"/>
            <a:ext cx="1966800" cy="76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possible forward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4755300" y="1889175"/>
            <a:ext cx="1966800" cy="56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"/>
              <a:t>problème d'oscillations récurrent</a:t>
            </a:r>
          </a:p>
        </p:txBody>
      </p:sp>
      <p:sp>
        <p:nvSpPr>
          <p:cNvPr id="241" name="Shape 241"/>
          <p:cNvSpPr/>
          <p:nvPr/>
        </p:nvSpPr>
        <p:spPr>
          <a:xfrm rot="5400000">
            <a:off x="3581025" y="2956725"/>
            <a:ext cx="271800" cy="1132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/>
          <p:nvPr/>
        </p:nvSpPr>
        <p:spPr>
          <a:xfrm rot="-5400000">
            <a:off x="5518825" y="1533525"/>
            <a:ext cx="291000" cy="20895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Shape 24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29875"/>
                <a:ext cx="8520600" cy="33390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rPr lang="fr" dirty="0"/>
                  <a:t>Pas de résultats clairement visibles pour l’instant</a:t>
                </a:r>
                <a:br>
                  <a:rPr lang="fr" dirty="0"/>
                </a:br>
                <a:r>
                  <a:rPr lang="fr" dirty="0"/>
                  <a:t>→ Analyse des résultats encore peu poussée</a:t>
                </a:r>
              </a:p>
              <a:p>
                <a:pPr lvl="0">
                  <a:spcBef>
                    <a:spcPts val="0"/>
                  </a:spcBef>
                  <a:buNone/>
                </a:pPr>
                <a:r>
                  <a:rPr lang="fr" dirty="0"/>
                  <a:t>Fortes oscillations entre les états très proches de la </a:t>
                </a:r>
                <a:r>
                  <a:rPr lang="fr" dirty="0" smtClean="0"/>
                  <a:t>récompense</a:t>
                </a:r>
                <a:br>
                  <a:rPr lang="fr" dirty="0" smtClean="0"/>
                </a:br>
                <a:r>
                  <a:rPr lang="fr" dirty="0" smtClean="0"/>
                  <a:t>Replay de petite étendue</a:t>
                </a:r>
                <a:endParaRPr lang="fr" dirty="0"/>
              </a:p>
              <a:p>
                <a:pPr lvl="0">
                  <a:spcBef>
                    <a:spcPts val="0"/>
                  </a:spcBef>
                  <a:buNone/>
                </a:pPr>
                <a:r>
                  <a:rPr lang="fr" dirty="0"/>
                  <a:t>Beaucoup de paramètres libres, dont les valeurs changent le comportement ou la convergence de l’algorithme (</a:t>
                </a:r>
                <a14:m>
                  <m:oMath xmlns:m="http://schemas.openxmlformats.org/officeDocument/2006/math">
                    <m:r>
                      <a:rPr lang="f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" dirty="0"/>
                  <a:t>, </a:t>
                </a:r>
                <a14:m>
                  <m:oMath xmlns:m="http://schemas.openxmlformats.org/officeDocument/2006/math">
                    <m:r>
                      <a:rPr lang="fr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" dirty="0"/>
                  <a:t>, nombre de cellules de lieu, taille du champ récepteur, valeur et bruit de la récompense,  nombre de replay)</a:t>
                </a:r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48" name="Shape 24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29875"/>
                <a:ext cx="8520600" cy="3339000"/>
              </a:xfrm>
              <a:prstGeom prst="rect">
                <a:avLst/>
              </a:prstGeom>
              <a:blipFill>
                <a:blip r:embed="rId3"/>
                <a:stretch>
                  <a:fillRect l="-572" r="-100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dirty="0"/>
              <a:t>Merci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Apprentissage par renforcement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452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dirty="0"/>
              <a:t>Recherche de la meilleure suite d’opérations pour maximiser une récompense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250" y="1836774"/>
            <a:ext cx="3821499" cy="212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Shape 97"/>
          <p:cNvCxnSpPr/>
          <p:nvPr/>
        </p:nvCxnSpPr>
        <p:spPr>
          <a:xfrm rot="10800000" flipH="1">
            <a:off x="6903300" y="2930950"/>
            <a:ext cx="485100" cy="381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8" name="Shape 98"/>
          <p:cNvCxnSpPr/>
          <p:nvPr/>
        </p:nvCxnSpPr>
        <p:spPr>
          <a:xfrm rot="10800000">
            <a:off x="7233175" y="2458450"/>
            <a:ext cx="168300" cy="317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9" name="Shape 99"/>
          <p:cNvCxnSpPr/>
          <p:nvPr/>
        </p:nvCxnSpPr>
        <p:spPr>
          <a:xfrm rot="10800000">
            <a:off x="6029825" y="3008600"/>
            <a:ext cx="478800" cy="336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" name="Shape 100"/>
          <p:cNvCxnSpPr/>
          <p:nvPr/>
        </p:nvCxnSpPr>
        <p:spPr>
          <a:xfrm rot="10800000">
            <a:off x="5392850" y="2267975"/>
            <a:ext cx="168300" cy="317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1" name="Shape 101"/>
          <p:cNvSpPr txBox="1"/>
          <p:nvPr/>
        </p:nvSpPr>
        <p:spPr>
          <a:xfrm>
            <a:off x="6601850" y="4819775"/>
            <a:ext cx="3365400" cy="23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Sutton &amp; Barto, 1998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311699" y="1836775"/>
            <a:ext cx="4686475" cy="26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→ Calcul d’une politique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→ Calcul d’une fonction de valeur</a:t>
            </a:r>
            <a:br>
              <a:rPr lang="fr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fr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d’un état : V(s)</a:t>
            </a:r>
            <a:br>
              <a:rPr lang="fr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fr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ou d’une paire (état, action): Q(s, a)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Annexes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TD(0)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048724"/>
            <a:ext cx="5713348" cy="247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TD(0) avec répétition de séquence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800"/>
            <a:ext cx="4908975" cy="35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Linear Dyna with MG Prioritized Sweeping</a:t>
            </a:r>
          </a:p>
        </p:txBody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4477100" y="1229875"/>
            <a:ext cx="43551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1200"/>
              <a:t>McMahan and Gordon (2005)</a:t>
            </a:r>
          </a:p>
          <a:p>
            <a:pPr lvl="0">
              <a:spcBef>
                <a:spcPts val="0"/>
              </a:spcBef>
              <a:buNone/>
            </a:pPr>
            <a:r>
              <a:rPr lang="fr" sz="1200"/>
              <a:t>Avec vecteur : Sutton et al. (2012)</a:t>
            </a: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1017799"/>
            <a:ext cx="3891175" cy="36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/>
        </p:nvSpPr>
        <p:spPr>
          <a:xfrm>
            <a:off x="4359725" y="4316875"/>
            <a:ext cx="2308500" cy="42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1000"/>
              <a:t>pseudo-code de Sutton et al. (2012)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Forgetful LSTD</a:t>
            </a: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4933975" y="1148025"/>
            <a:ext cx="38310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1000"/>
              <a:t>issu de Van Seijen &amp; Sutton (2015)</a:t>
            </a:r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017800"/>
            <a:ext cx="4090674" cy="34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6601850" y="4819775"/>
            <a:ext cx="3365400" cy="23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Van Seijen &amp; Sutton, 2015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Fonctionnement conversion en vecteur de caractéristiques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875" y="1533674"/>
            <a:ext cx="7058048" cy="23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Apprentissage par renforcement</a:t>
            </a:r>
          </a:p>
        </p:txBody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44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Mettre à jour la valeur d’un état</a:t>
            </a:r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275" y="1770325"/>
            <a:ext cx="3849449" cy="41494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/>
          <p:nvPr/>
        </p:nvSpPr>
        <p:spPr>
          <a:xfrm>
            <a:off x="311700" y="2357450"/>
            <a:ext cx="8520600" cy="234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chemeClr val="dk2"/>
                </a:solidFill>
              </a:rPr>
              <a:t> : Récompense obtenu dans la transition </a:t>
            </a:r>
          </a:p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chemeClr val="dk2"/>
                </a:solidFill>
              </a:rPr>
              <a:t> : Facteur de dévaluation</a:t>
            </a:r>
          </a:p>
        </p:txBody>
      </p:sp>
      <p:pic>
        <p:nvPicPr>
          <p:cNvPr id="302" name="Shape 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850" y="2486012"/>
            <a:ext cx="157950" cy="1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7175" y="2469237"/>
            <a:ext cx="1114425" cy="2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849" y="2703050"/>
            <a:ext cx="157949" cy="20102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 txBox="1"/>
          <p:nvPr/>
        </p:nvSpPr>
        <p:spPr>
          <a:xfrm>
            <a:off x="6601850" y="4819775"/>
            <a:ext cx="3365400" cy="23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Sutton &amp; Barto, 1998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Différence Temporelle</a:t>
            </a:r>
          </a:p>
        </p:txBody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Association de valeur à chaque état en fonction de l’observation que l’agent vient de faire du monde.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401" y="1785562"/>
            <a:ext cx="5387198" cy="157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/>
        </p:nvSpPr>
        <p:spPr>
          <a:xfrm>
            <a:off x="6601850" y="4819775"/>
            <a:ext cx="3365400" cy="23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Sutton &amp; Barto, 1998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Différence Temporelle</a:t>
            </a:r>
          </a:p>
        </p:txBody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76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Association de valeur à chaque état en fonction de l’observation que l’agent vient de faire du monde.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401" y="1785562"/>
            <a:ext cx="5387198" cy="157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/>
        </p:nvSpPr>
        <p:spPr>
          <a:xfrm>
            <a:off x="6601850" y="4819775"/>
            <a:ext cx="3365400" cy="23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Sutton &amp; Barto, 1998</a:t>
            </a:r>
          </a:p>
        </p:txBody>
      </p:sp>
      <p:pic>
        <p:nvPicPr>
          <p:cNvPr id="322" name="Shape 3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962" y="3159575"/>
            <a:ext cx="3761675" cy="29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2949" y="3588199"/>
            <a:ext cx="3916250" cy="29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581700" y="3912725"/>
            <a:ext cx="8124900" cy="72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Erreur de prédiction</a:t>
            </a:r>
          </a:p>
        </p:txBody>
      </p:sp>
      <p:pic>
        <p:nvPicPr>
          <p:cNvPr id="325" name="Shape 3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325" y="4034750"/>
            <a:ext cx="137365" cy="23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Différence Temporelle</a:t>
            </a:r>
          </a:p>
        </p:txBody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741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Association de valeur à chaque état en fonction de l’observation que l’agent vient de faire du monde.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374" y="1785525"/>
            <a:ext cx="5387248" cy="157244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6601850" y="4819775"/>
            <a:ext cx="3365400" cy="23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Sutton &amp; Barto, 1998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962" y="3159575"/>
            <a:ext cx="3761675" cy="29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2950" y="3647200"/>
            <a:ext cx="3082046" cy="29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 txBox="1"/>
          <p:nvPr/>
        </p:nvSpPr>
        <p:spPr>
          <a:xfrm>
            <a:off x="561625" y="4078850"/>
            <a:ext cx="6459900" cy="55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: Taux d’apprentissage</a:t>
            </a:r>
          </a:p>
        </p:txBody>
      </p:sp>
      <p:pic>
        <p:nvPicPr>
          <p:cNvPr id="337" name="Shape 3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825" y="4237275"/>
            <a:ext cx="159800" cy="1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Différence Temporelle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Association de valeur à chaque état en fonction de l’observation que l’agent vient de faire du monde.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599" y="2090349"/>
            <a:ext cx="5684800" cy="15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/>
          <p:nvPr/>
        </p:nvSpPr>
        <p:spPr>
          <a:xfrm rot="5400000">
            <a:off x="5787525" y="686800"/>
            <a:ext cx="199800" cy="28719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737" y="1671175"/>
            <a:ext cx="137365" cy="23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6601850" y="4819775"/>
            <a:ext cx="3365400" cy="23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Sutton &amp; Barto, 1998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Les occurrences de replay</a:t>
            </a: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 l="33047"/>
          <a:stretch/>
        </p:blipFill>
        <p:spPr>
          <a:xfrm>
            <a:off x="2123178" y="1255550"/>
            <a:ext cx="4897648" cy="33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2123175" y="4618700"/>
            <a:ext cx="2335500" cy="1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/>
              <a:t>Figure issue de Gupta et al., 2010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6601850" y="4819775"/>
            <a:ext cx="3365400" cy="23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Gupta et al., 2010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Répétition de séquences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80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Répétition de séquence d’expériences à l’aide de connaissances actuelles pour améliorer l’estimation de la valeur des états.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425" y="2101749"/>
            <a:ext cx="5607150" cy="149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6601850" y="4819775"/>
            <a:ext cx="3365400" cy="23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Van Seijen &amp; Sutton, 2015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311700" y="3786650"/>
            <a:ext cx="8520600" cy="117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Plusieurs algorithmes d’apprentissage par renforcement</a:t>
            </a:r>
          </a:p>
          <a:p>
            <a:pPr lvl="0">
              <a:spcBef>
                <a:spcPts val="0"/>
              </a:spcBef>
              <a:buNone/>
            </a:pPr>
            <a:r>
              <a:rPr lang="f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utilisent du replay et des variations de ce calcul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Le Replay en neurobiologie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fr" dirty="0"/>
              <a:t>Redéclenchement de séquences d’activation de cellules de lieu sur certaines périodes (durant Sharp Wave Ripples complexes) :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har char="➔"/>
            </a:pPr>
            <a:r>
              <a:rPr lang="fr" dirty="0"/>
              <a:t>Sommeil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har char="➔"/>
            </a:pPr>
            <a:r>
              <a:rPr lang="fr" dirty="0"/>
              <a:t>Immobile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fr" dirty="0"/>
              <a:t>Plusieurs types de séquences rejoués, avec origine et fin de séquences non expliqués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har char="➔"/>
            </a:pPr>
            <a:r>
              <a:rPr lang="fr" dirty="0"/>
              <a:t>Forward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har char="➔"/>
            </a:pPr>
            <a:r>
              <a:rPr lang="fr" dirty="0"/>
              <a:t>Backward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har char="➔"/>
            </a:pPr>
            <a:r>
              <a:rPr lang="fr" dirty="0"/>
              <a:t>Shortcut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6601850" y="4819775"/>
            <a:ext cx="3365400" cy="23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Gupta et al., 2010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Le Replay en neurobiologie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Gupta et al., 2010 étudie le replay chez le rat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→ Étude de l’activation des cellules de lieu lors que le rat mange sa récompense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412" y="2410800"/>
            <a:ext cx="2683175" cy="21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Le Replay en neurobiologie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6601850" y="4819775"/>
            <a:ext cx="3365400" cy="23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chemeClr val="bg2"/>
                </a:solidFill>
              </a:rPr>
              <a:t>Gupta et al., 2010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1625825" y="4819775"/>
            <a:ext cx="2335500" cy="1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1000" dirty="0"/>
              <a:t>Figure issue de Gupta et al., 2010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799" y="1140495"/>
            <a:ext cx="6502402" cy="367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Le Replay en neurobiologie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5475" y="1127099"/>
            <a:ext cx="2057400" cy="34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3157375" y="4527525"/>
            <a:ext cx="2335500" cy="1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/>
              <a:t>Figure issue de Gupta et al., 2010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6601850" y="4819775"/>
            <a:ext cx="3365400" cy="23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Gupta et al., 2010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Étudier ces séquences aux travers d’algorithmes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→ Les différents types d’algorithmes d’apprentissage par renforcement avec replays peuvent-ils reproduire les séquences de replays observées par Gupta et al. ?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→ Peut-on utiliser ces algorithmes pour formuler des prédictions quant aux séquences de replays observées 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606</Words>
  <Application>Microsoft Office PowerPoint</Application>
  <PresentationFormat>Affichage à l'écran (16:9)</PresentationFormat>
  <Paragraphs>106</Paragraphs>
  <Slides>30</Slides>
  <Notes>30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4" baseType="lpstr">
      <vt:lpstr>Roboto</vt:lpstr>
      <vt:lpstr>Arial</vt:lpstr>
      <vt:lpstr>Cambria Math</vt:lpstr>
      <vt:lpstr>geometric</vt:lpstr>
      <vt:lpstr>Apprentissage par renforcement avec répétition d’expériences</vt:lpstr>
      <vt:lpstr>Apprentissage par renforcement</vt:lpstr>
      <vt:lpstr>Différence Temporelle</vt:lpstr>
      <vt:lpstr>Répétition de séquences </vt:lpstr>
      <vt:lpstr>Le Replay en neurobiologie</vt:lpstr>
      <vt:lpstr>Le Replay en neurobiologie</vt:lpstr>
      <vt:lpstr>Le Replay en neurobiologie</vt:lpstr>
      <vt:lpstr>Le Replay en neurobiologie</vt:lpstr>
      <vt:lpstr>Étudier ces séquences aux travers d’algorithmes</vt:lpstr>
      <vt:lpstr>Linear Dyna</vt:lpstr>
      <vt:lpstr>Linear Dyna</vt:lpstr>
      <vt:lpstr>Linear Dyna</vt:lpstr>
      <vt:lpstr>Expérience</vt:lpstr>
      <vt:lpstr>Expérience</vt:lpstr>
      <vt:lpstr>Expérience</vt:lpstr>
      <vt:lpstr>Résultats</vt:lpstr>
      <vt:lpstr>Résultats</vt:lpstr>
      <vt:lpstr>Discussion</vt:lpstr>
      <vt:lpstr>Merci</vt:lpstr>
      <vt:lpstr>Annexes</vt:lpstr>
      <vt:lpstr>TD(0)</vt:lpstr>
      <vt:lpstr>TD(0) avec répétition de séquence</vt:lpstr>
      <vt:lpstr>Linear Dyna with MG Prioritized Sweeping</vt:lpstr>
      <vt:lpstr>Forgetful LSTD</vt:lpstr>
      <vt:lpstr>Fonctionnement conversion en vecteur de caractéristiques</vt:lpstr>
      <vt:lpstr>Apprentissage par renforcement</vt:lpstr>
      <vt:lpstr>Différence Temporelle</vt:lpstr>
      <vt:lpstr>Différence Temporelle</vt:lpstr>
      <vt:lpstr>Différence Temporelle</vt:lpstr>
      <vt:lpstr>Les occurrences de replay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Apprentissage par répétition  d’expériences</dc:title>
  <dc:creator>Paul Ecoffet</dc:creator>
  <cp:lastModifiedBy>Paul Ecoffet</cp:lastModifiedBy>
  <cp:revision>12</cp:revision>
  <dcterms:modified xsi:type="dcterms:W3CDTF">2016-06-17T12:18:34Z</dcterms:modified>
</cp:coreProperties>
</file>